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3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2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46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9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81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42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3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80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9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7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7C97E0C-5DCC-4F18-BBE7-BDEA822DC86E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48C754-742A-4957-ABBE-C134E183656A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6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en.wikipedia.org/wiki/Battle_of_Koregao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en.wikipedia.org/wiki/British_East_India_Company" TargetMode="External"/><Relationship Id="rId7" Type="http://schemas.openxmlformats.org/officeDocument/2006/relationships/hyperlink" Target="https://en.wikipedia.org/wiki/Third_Anglo-Maratha_War" TargetMode="External"/><Relationship Id="rId2" Type="http://schemas.openxmlformats.org/officeDocument/2006/relationships/hyperlink" Target="https://en.wikipedia.org/wiki/Battle_of_Korega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Koregaon_Bhima" TargetMode="External"/><Relationship Id="rId5" Type="http://schemas.openxmlformats.org/officeDocument/2006/relationships/hyperlink" Target="https://en.wikipedia.org/wiki/Maratha_Confederacy" TargetMode="External"/><Relationship Id="rId10" Type="http://schemas.openxmlformats.org/officeDocument/2006/relationships/image" Target="../media/image5.jfif"/><Relationship Id="rId4" Type="http://schemas.openxmlformats.org/officeDocument/2006/relationships/hyperlink" Target="https://en.wikipedia.org/wiki/Peshwa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Sambhaj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Lakh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un_Ferreira" TargetMode="External"/><Relationship Id="rId3" Type="http://schemas.openxmlformats.org/officeDocument/2006/relationships/hyperlink" Target="https://en.wikipedia.org/wiki/Milind_Ekbote" TargetMode="External"/><Relationship Id="rId7" Type="http://schemas.openxmlformats.org/officeDocument/2006/relationships/hyperlink" Target="https://en.wikipedia.org/wiki/Varavara_Rao" TargetMode="External"/><Relationship Id="rId12" Type="http://schemas.openxmlformats.org/officeDocument/2006/relationships/image" Target="../media/image10.png"/><Relationship Id="rId2" Type="http://schemas.openxmlformats.org/officeDocument/2006/relationships/hyperlink" Target="https://en.wikipedia.org/wiki/Sambhaji_Bhid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Unlawful_Activities_(Prevention)_Act" TargetMode="External"/><Relationship Id="rId11" Type="http://schemas.openxmlformats.org/officeDocument/2006/relationships/image" Target="../media/image9.jpg"/><Relationship Id="rId5" Type="http://schemas.openxmlformats.org/officeDocument/2006/relationships/hyperlink" Target="https://en.wikipedia.org/wiki/Rona_Wilson" TargetMode="External"/><Relationship Id="rId10" Type="http://schemas.openxmlformats.org/officeDocument/2006/relationships/hyperlink" Target="https://en.wikipedia.org/wiki/Gautam_Navlakha" TargetMode="External"/><Relationship Id="rId4" Type="http://schemas.openxmlformats.org/officeDocument/2006/relationships/hyperlink" Target="https://en.wikipedia.org/wiki/Supreme_Court_of_India" TargetMode="External"/><Relationship Id="rId9" Type="http://schemas.openxmlformats.org/officeDocument/2006/relationships/hyperlink" Target="https://en.wikipedia.org/wiki/Sudha_Bharadwaj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stry_of_Home_Affairs_(India)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en.wikipedia.org/wiki/National_Investigation_Agenc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Chargeshee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9937-91C6-4A61-8E88-CBE6BE864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Bhima Koregaon Case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7D6D23-AEE1-46C7-AE06-1BBD299BB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Siddharth Pandya</a:t>
            </a:r>
          </a:p>
        </p:txBody>
      </p:sp>
    </p:spTree>
    <p:extLst>
      <p:ext uri="{BB962C8B-B14F-4D97-AF65-F5344CB8AC3E}">
        <p14:creationId xmlns:p14="http://schemas.microsoft.com/office/powerpoint/2010/main" val="384105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369F-EECA-445B-AEE2-591C4EF9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Bhima Koregaon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D85F-3EDD-4900-9131-042D7289E4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Annual Celebratory gathering on 1</a:t>
            </a:r>
            <a:r>
              <a:rPr lang="en-IN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January 2018</a:t>
            </a:r>
          </a:p>
          <a:p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IN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200th anniversary of the </a:t>
            </a:r>
            <a:r>
              <a:rPr lang="en-IN" b="1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 tooltip="Battle of Korega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Battle of Bhima Koregaon</a:t>
            </a:r>
            <a:r>
              <a:rPr lang="en-IN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iolent clashes between Dalit and Maratha groups, resulting in the death of at least one person and injuries to several others.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8ACC79-66FE-4C3A-8BAF-23E76B88A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2963587"/>
            <a:ext cx="4754562" cy="2667551"/>
          </a:xfrm>
        </p:spPr>
      </p:pic>
    </p:spTree>
    <p:extLst>
      <p:ext uri="{BB962C8B-B14F-4D97-AF65-F5344CB8AC3E}">
        <p14:creationId xmlns:p14="http://schemas.microsoft.com/office/powerpoint/2010/main" val="35174670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BA29-1A85-4FEE-8D1A-97684BD6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D343-1A3B-426D-A13D-FCDDE07ABC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Battle of Koregaon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</a:t>
            </a:r>
            <a:endParaRPr lang="en-IN" sz="1800" dirty="0">
              <a:solidFill>
                <a:srgbClr val="20212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1818 </a:t>
            </a:r>
            <a:r>
              <a:rPr lang="en-IN" sz="18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Battle of Korega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Battle of Koregaon</a:t>
            </a:r>
            <a:r>
              <a:rPr lang="en-IN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 of importance for Dalits.</a:t>
            </a:r>
          </a:p>
          <a:p>
            <a:r>
              <a:rPr lang="en-IN" sz="1800" dirty="0"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 was fought on 1 January 1818 between the </a:t>
            </a:r>
            <a:r>
              <a:rPr lang="en-IN" sz="18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 tooltip="British East India Compan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British East India Company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and the </a:t>
            </a:r>
            <a:r>
              <a:rPr lang="en-IN" sz="18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 tooltip="Peshw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Peshwa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faction of the </a:t>
            </a:r>
            <a:r>
              <a:rPr lang="en-IN" sz="18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5" tooltip="Maratha Confedera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Maratha Confederacy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at </a:t>
            </a:r>
            <a:r>
              <a:rPr lang="en-IN" sz="18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6" tooltip="Koregaon Bhi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Koregaon Bhima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battle was part of the 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7" tooltip="Third Anglo-Maratha W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Third Anglo Maratha war</a:t>
            </a:r>
            <a:r>
              <a:rPr lang="en-IN" sz="1800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victory pillar (</a:t>
            </a:r>
            <a:r>
              <a:rPr lang="en-IN" sz="1800" i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Vijay </a:t>
            </a:r>
            <a:r>
              <a:rPr lang="en-IN" sz="180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Sthamb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was erected in Koregaon by the British, commemorating the dead soldiers.</a:t>
            </a:r>
          </a:p>
          <a:p>
            <a:endParaRPr lang="en-IN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AB31E1-E90A-45DF-A6C9-3DB0D71B6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40" y="1143182"/>
            <a:ext cx="5181600" cy="224536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DB024-EED4-47BC-BB6E-D34BDA967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91" y="3549327"/>
            <a:ext cx="2585381" cy="3033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5F4B1-65C6-4ACB-8428-6E77FC4962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81" y="4486275"/>
            <a:ext cx="1933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265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6818-22ED-44B1-BAFD-F90BD5224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9507"/>
            <a:ext cx="5181600" cy="4907456"/>
          </a:xfrm>
        </p:spPr>
        <p:txBody>
          <a:bodyPr/>
          <a:lstStyle/>
          <a:p>
            <a:r>
              <a:rPr lang="en-IN" sz="2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Vadhu</a:t>
            </a:r>
            <a:r>
              <a:rPr lang="en-I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N" sz="2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Budruk</a:t>
            </a:r>
            <a:r>
              <a:rPr lang="en-I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trigger: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Aurangzeb killed 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Sambhaj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Sambhaji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Maharaj in 1689</a:t>
            </a:r>
            <a:r>
              <a:rPr lang="en-IN" sz="2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IN" sz="2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memorial for </a:t>
            </a:r>
            <a:r>
              <a:rPr lang="en-IN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Sambhaji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Maharaj was constructed and Govind Mahar’s tomb was constructed in the village after his death,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Marathas refused to accept the role played by Govind Gaikwad and other </a:t>
            </a:r>
            <a:r>
              <a:rPr lang="en-IN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Mahars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the last rites of </a:t>
            </a:r>
            <a:r>
              <a:rPr lang="en-IN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Sambhaji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Maharaj </a:t>
            </a:r>
          </a:p>
          <a:p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507931E-A4FE-48C9-9981-ED4C2DA243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19" y="1002091"/>
            <a:ext cx="5181600" cy="3063881"/>
          </a:xfrm>
        </p:spPr>
      </p:pic>
      <p:pic>
        <p:nvPicPr>
          <p:cNvPr id="18" name="Content Placeholder 15">
            <a:extLst>
              <a:ext uri="{FF2B5EF4-FFF2-40B4-BE49-F238E27FC236}">
                <a16:creationId xmlns:a16="http://schemas.microsoft.com/office/drawing/2014/main" id="{BC3EBCC2-A958-4E89-96B3-48557FB0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95" y="4590248"/>
            <a:ext cx="3171651" cy="21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24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3EA5-2222-4780-8A4B-A0AAF81C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8DF40-AB34-413F-8210-0F55702BE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Arial" panose="020B0604020202020204" pitchFamily="34" charset="0"/>
                <a:ea typeface="Calibri" panose="020F0502020204030204" pitchFamily="34" charset="0"/>
                <a:hlinkClick r:id="rId2" tooltip="Lak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1</a:t>
            </a:r>
            <a:r>
              <a:rPr lang="en-IN" sz="1800" baseline="30000" dirty="0">
                <a:latin typeface="Arial" panose="020B0604020202020204" pitchFamily="34" charset="0"/>
                <a:ea typeface="Calibri" panose="020F0502020204030204" pitchFamily="34" charset="0"/>
                <a:hlinkClick r:id="rId2" tooltip="Lak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</a:t>
            </a:r>
            <a:r>
              <a:rPr lang="en-IN" sz="1800" dirty="0">
                <a:latin typeface="Arial" panose="020B0604020202020204" pitchFamily="34" charset="0"/>
                <a:ea typeface="Calibri" panose="020F0502020204030204" pitchFamily="34" charset="0"/>
                <a:hlinkClick r:id="rId2" tooltip="Lak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January 2018 L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Lak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akhs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of Dalits poured into Bhima Koregaon like every year.</a:t>
            </a:r>
          </a:p>
          <a:p>
            <a:r>
              <a:rPr lang="en-IN" sz="1800" dirty="0">
                <a:solidFill>
                  <a:srgbClr val="202122"/>
                </a:solidFill>
                <a:latin typeface="Arial" panose="020B0604020202020204" pitchFamily="34" charset="0"/>
              </a:rPr>
              <a:t>Tension between the communities of </a:t>
            </a:r>
            <a:r>
              <a:rPr lang="en-IN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Maharas</a:t>
            </a:r>
            <a:r>
              <a:rPr lang="en-IN" sz="1800" dirty="0">
                <a:solidFill>
                  <a:srgbClr val="202122"/>
                </a:solidFill>
                <a:latin typeface="Arial" panose="020B0604020202020204" pitchFamily="34" charset="0"/>
              </a:rPr>
              <a:t> and Marathas this year.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Violence was reported across Pune. </a:t>
            </a:r>
          </a:p>
          <a:p>
            <a:r>
              <a:rPr lang="en-IN" sz="1800" dirty="0">
                <a:solidFill>
                  <a:srgbClr val="202122"/>
                </a:solidFill>
                <a:latin typeface="Arial" panose="020B0604020202020204" pitchFamily="34" charset="0"/>
              </a:rPr>
              <a:t>A boy was Killed during the protest.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30 policemen were injured and over 300 people were detained. 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Protests were staged all over Maharashtra.</a:t>
            </a:r>
            <a:endParaRPr lang="en-IN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34B0586-775E-4A9F-AC90-1814F9EC58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335024"/>
            <a:ext cx="5664818" cy="42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23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447A-1CA0-45A1-B60A-EE2B42D3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Aftermath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92A6-462F-4B60-8D71-2662E8128F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2 January 2018, a FIR was filed against 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Sambhaji Bh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Sambhaji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Sambhaji Bh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Sambhaji Bh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Bhide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and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3" tooltip="Milind Ekbo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Milind 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3" tooltip="Milind Ekbo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Ekbote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February 2018, the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4" tooltip="Supreme Court of In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Supreme Court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criticised the State government and probe agencies for the slow progress .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14 March 2018, the district rural police of Pune arrested Milind </a:t>
            </a:r>
            <a:r>
              <a:rPr lang="en-IN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Ekbote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22 April 2018, a nineteen-year-old </a:t>
            </a:r>
            <a:r>
              <a:rPr lang="en-IN" sz="18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dalit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witness was found dead in a well.</a:t>
            </a:r>
          </a:p>
          <a:p>
            <a:r>
              <a:rPr lang="en-IN" sz="18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 June 2018 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5" tooltip="Rona Wil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Rona Wilson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public relation secretary of CRPP 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under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6" tooltip="Unlawful Activities (Prevention) A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Unlawful Activities (Prevention) Act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IN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August 2018 five activists, including 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7" tooltip="Varavara Ra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Varavara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7" tooltip="Varavara Ra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Rao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8" tooltip="Arun Ferrei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Arun Ferreira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9" tooltip="Sudha Bharadwaj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Sudha Bharadwaj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and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10" tooltip="Gautam Navlakh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Gautam Navlakha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were picked up in simultaneous raids across the country.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870C2E-5F71-4617-B17C-15E3A165EF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80" y="3595966"/>
            <a:ext cx="4754562" cy="26768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BE055-882B-4960-9B9F-A8673E5FD0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5466" y="285757"/>
            <a:ext cx="3739821" cy="28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394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4512-E04E-497D-8C76-D6232A4E0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7151"/>
            <a:ext cx="5322903" cy="4367812"/>
          </a:xfrm>
        </p:spPr>
        <p:txBody>
          <a:bodyPr>
            <a:normAutofit lnSpcReduction="10000"/>
          </a:bodyPr>
          <a:lstStyle/>
          <a:p>
            <a:r>
              <a:rPr lang="en-IN" sz="20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2020, once the case was handed over to the NIA</a:t>
            </a:r>
            <a:r>
              <a:rPr lang="en-IN" sz="20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IN" sz="20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IN" sz="20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10,000 page </a:t>
            </a:r>
            <a:r>
              <a:rPr lang="en-IN" sz="20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chargesheet</a:t>
            </a:r>
            <a:r>
              <a:rPr lang="en-IN" sz="20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naming people and connections was released.</a:t>
            </a:r>
            <a:endParaRPr lang="en-IN" sz="2000" dirty="0"/>
          </a:p>
          <a:p>
            <a:r>
              <a:rPr lang="en-IN" sz="20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January 22 2020, the newly elected Maharashtra government ordered a Special Investigation Team (SIT).</a:t>
            </a:r>
          </a:p>
          <a:p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January 25 2020, the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2" tooltip="National Investigation Agenc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NIA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a central agency governed by the </a:t>
            </a:r>
            <a:r>
              <a:rPr lang="en-IN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hlinkClick r:id="rId3" tooltip="Ministry of Home Affairs (India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Union Ministry of Home Affairs</a:t>
            </a:r>
            <a:r>
              <a:rPr lang="en-IN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took over the case from the Maharashtra government.</a:t>
            </a:r>
          </a:p>
          <a:p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October 2020, th</a:t>
            </a:r>
            <a:r>
              <a:rPr lang="en-IN" sz="18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 NIA 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released a 10,000 page </a:t>
            </a:r>
            <a:r>
              <a:rPr lang="en-IN" sz="1800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hlinkClick r:id="rId4" tooltip="Chargeshe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chargesheet</a:t>
            </a:r>
            <a:r>
              <a:rPr lang="en-IN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regarding the incident with fresh names.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7154D2-9B17-412B-B509-7D3FD1336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17311" y="3952520"/>
            <a:ext cx="457200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03875-1C5E-48A2-B858-4CEE72664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498" y="618558"/>
            <a:ext cx="4785804" cy="2660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57B7E-8E72-4B8E-8A21-5364025C9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787561"/>
            <a:ext cx="4275339" cy="19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51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152E-FE9C-4727-898D-6D85974DE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922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439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Tw Cen MT</vt:lpstr>
      <vt:lpstr>Tw Cen MT Condensed</vt:lpstr>
      <vt:lpstr>Wingdings 3</vt:lpstr>
      <vt:lpstr>Integral</vt:lpstr>
      <vt:lpstr>The Bhima Koregaon Case</vt:lpstr>
      <vt:lpstr>What Is Bhima Koregaon Case</vt:lpstr>
      <vt:lpstr>History</vt:lpstr>
      <vt:lpstr>PowerPoint Presentation</vt:lpstr>
      <vt:lpstr>Events</vt:lpstr>
      <vt:lpstr>Aftermath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Bhima Koregaon Case</dc:title>
  <dc:creator>Salil Pandya</dc:creator>
  <cp:lastModifiedBy>Salil Pandya</cp:lastModifiedBy>
  <cp:revision>25</cp:revision>
  <dcterms:created xsi:type="dcterms:W3CDTF">2020-10-27T13:51:25Z</dcterms:created>
  <dcterms:modified xsi:type="dcterms:W3CDTF">2020-10-27T22:07:45Z</dcterms:modified>
</cp:coreProperties>
</file>